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7" r:id="rId4"/>
    <p:sldId id="268" r:id="rId5"/>
    <p:sldId id="269" r:id="rId6"/>
    <p:sldId id="259" r:id="rId7"/>
    <p:sldId id="270" r:id="rId8"/>
    <p:sldId id="260" r:id="rId9"/>
    <p:sldId id="261" r:id="rId10"/>
    <p:sldId id="275" r:id="rId11"/>
    <p:sldId id="262" r:id="rId12"/>
    <p:sldId id="272" r:id="rId13"/>
    <p:sldId id="263" r:id="rId14"/>
    <p:sldId id="264" r:id="rId15"/>
    <p:sldId id="274" r:id="rId16"/>
    <p:sldId id="265" r:id="rId17"/>
    <p:sldId id="271" r:id="rId18"/>
    <p:sldId id="266" r:id="rId19"/>
    <p:sldId id="276" r:id="rId20"/>
    <p:sldId id="277" r:id="rId21"/>
    <p:sldId id="278" r:id="rId22"/>
    <p:sldId id="279" r:id="rId23"/>
    <p:sldId id="28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37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EA1038-7862-4207-8D42-B8D87BA8FBAF}" type="datetimeFigureOut">
              <a:rPr lang="en-US" smtClean="0"/>
              <a:t>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DCF75F-8074-493D-BF10-873D9D1B8075}" type="slidenum">
              <a:rPr lang="en-US" smtClean="0"/>
              <a:t>‹#›</a:t>
            </a:fld>
            <a:endParaRPr lang="en-US"/>
          </a:p>
        </p:txBody>
      </p:sp>
    </p:spTree>
    <p:extLst>
      <p:ext uri="{BB962C8B-B14F-4D97-AF65-F5344CB8AC3E}">
        <p14:creationId xmlns:p14="http://schemas.microsoft.com/office/powerpoint/2010/main" val="2796871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EA1038-7862-4207-8D42-B8D87BA8FBAF}" type="datetimeFigureOut">
              <a:rPr lang="en-US" smtClean="0"/>
              <a:t>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DCF75F-8074-493D-BF10-873D9D1B8075}" type="slidenum">
              <a:rPr lang="en-US" smtClean="0"/>
              <a:t>‹#›</a:t>
            </a:fld>
            <a:endParaRPr lang="en-US"/>
          </a:p>
        </p:txBody>
      </p:sp>
    </p:spTree>
    <p:extLst>
      <p:ext uri="{BB962C8B-B14F-4D97-AF65-F5344CB8AC3E}">
        <p14:creationId xmlns:p14="http://schemas.microsoft.com/office/powerpoint/2010/main" val="1203485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EA1038-7862-4207-8D42-B8D87BA8FBAF}" type="datetimeFigureOut">
              <a:rPr lang="en-US" smtClean="0"/>
              <a:t>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DCF75F-8074-493D-BF10-873D9D1B8075}" type="slidenum">
              <a:rPr lang="en-US" smtClean="0"/>
              <a:t>‹#›</a:t>
            </a:fld>
            <a:endParaRPr lang="en-US"/>
          </a:p>
        </p:txBody>
      </p:sp>
    </p:spTree>
    <p:extLst>
      <p:ext uri="{BB962C8B-B14F-4D97-AF65-F5344CB8AC3E}">
        <p14:creationId xmlns:p14="http://schemas.microsoft.com/office/powerpoint/2010/main" val="733556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EA1038-7862-4207-8D42-B8D87BA8FBAF}" type="datetimeFigureOut">
              <a:rPr lang="en-US" smtClean="0"/>
              <a:t>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DCF75F-8074-493D-BF10-873D9D1B8075}" type="slidenum">
              <a:rPr lang="en-US" smtClean="0"/>
              <a:t>‹#›</a:t>
            </a:fld>
            <a:endParaRPr lang="en-US"/>
          </a:p>
        </p:txBody>
      </p:sp>
    </p:spTree>
    <p:extLst>
      <p:ext uri="{BB962C8B-B14F-4D97-AF65-F5344CB8AC3E}">
        <p14:creationId xmlns:p14="http://schemas.microsoft.com/office/powerpoint/2010/main" val="4020764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EA1038-7862-4207-8D42-B8D87BA8FBAF}" type="datetimeFigureOut">
              <a:rPr lang="en-US" smtClean="0"/>
              <a:t>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DCF75F-8074-493D-BF10-873D9D1B8075}" type="slidenum">
              <a:rPr lang="en-US" smtClean="0"/>
              <a:t>‹#›</a:t>
            </a:fld>
            <a:endParaRPr lang="en-US"/>
          </a:p>
        </p:txBody>
      </p:sp>
    </p:spTree>
    <p:extLst>
      <p:ext uri="{BB962C8B-B14F-4D97-AF65-F5344CB8AC3E}">
        <p14:creationId xmlns:p14="http://schemas.microsoft.com/office/powerpoint/2010/main" val="3235509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EA1038-7862-4207-8D42-B8D87BA8FBAF}" type="datetimeFigureOut">
              <a:rPr lang="en-US" smtClean="0"/>
              <a:t>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DCF75F-8074-493D-BF10-873D9D1B8075}" type="slidenum">
              <a:rPr lang="en-US" smtClean="0"/>
              <a:t>‹#›</a:t>
            </a:fld>
            <a:endParaRPr lang="en-US"/>
          </a:p>
        </p:txBody>
      </p:sp>
    </p:spTree>
    <p:extLst>
      <p:ext uri="{BB962C8B-B14F-4D97-AF65-F5344CB8AC3E}">
        <p14:creationId xmlns:p14="http://schemas.microsoft.com/office/powerpoint/2010/main" val="712178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EA1038-7862-4207-8D42-B8D87BA8FBAF}" type="datetimeFigureOut">
              <a:rPr lang="en-US" smtClean="0"/>
              <a:t>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DCF75F-8074-493D-BF10-873D9D1B8075}" type="slidenum">
              <a:rPr lang="en-US" smtClean="0"/>
              <a:t>‹#›</a:t>
            </a:fld>
            <a:endParaRPr lang="en-US"/>
          </a:p>
        </p:txBody>
      </p:sp>
    </p:spTree>
    <p:extLst>
      <p:ext uri="{BB962C8B-B14F-4D97-AF65-F5344CB8AC3E}">
        <p14:creationId xmlns:p14="http://schemas.microsoft.com/office/powerpoint/2010/main" val="69019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EA1038-7862-4207-8D42-B8D87BA8FBAF}" type="datetimeFigureOut">
              <a:rPr lang="en-US" smtClean="0"/>
              <a:t>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DCF75F-8074-493D-BF10-873D9D1B8075}" type="slidenum">
              <a:rPr lang="en-US" smtClean="0"/>
              <a:t>‹#›</a:t>
            </a:fld>
            <a:endParaRPr lang="en-US"/>
          </a:p>
        </p:txBody>
      </p:sp>
    </p:spTree>
    <p:extLst>
      <p:ext uri="{BB962C8B-B14F-4D97-AF65-F5344CB8AC3E}">
        <p14:creationId xmlns:p14="http://schemas.microsoft.com/office/powerpoint/2010/main" val="1954015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A1038-7862-4207-8D42-B8D87BA8FBAF}" type="datetimeFigureOut">
              <a:rPr lang="en-US" smtClean="0"/>
              <a:t>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DCF75F-8074-493D-BF10-873D9D1B8075}" type="slidenum">
              <a:rPr lang="en-US" smtClean="0"/>
              <a:t>‹#›</a:t>
            </a:fld>
            <a:endParaRPr lang="en-US"/>
          </a:p>
        </p:txBody>
      </p:sp>
    </p:spTree>
    <p:extLst>
      <p:ext uri="{BB962C8B-B14F-4D97-AF65-F5344CB8AC3E}">
        <p14:creationId xmlns:p14="http://schemas.microsoft.com/office/powerpoint/2010/main" val="3743161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EA1038-7862-4207-8D42-B8D87BA8FBAF}" type="datetimeFigureOut">
              <a:rPr lang="en-US" smtClean="0"/>
              <a:t>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DCF75F-8074-493D-BF10-873D9D1B8075}" type="slidenum">
              <a:rPr lang="en-US" smtClean="0"/>
              <a:t>‹#›</a:t>
            </a:fld>
            <a:endParaRPr lang="en-US"/>
          </a:p>
        </p:txBody>
      </p:sp>
    </p:spTree>
    <p:extLst>
      <p:ext uri="{BB962C8B-B14F-4D97-AF65-F5344CB8AC3E}">
        <p14:creationId xmlns:p14="http://schemas.microsoft.com/office/powerpoint/2010/main" val="2423717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EA1038-7862-4207-8D42-B8D87BA8FBAF}" type="datetimeFigureOut">
              <a:rPr lang="en-US" smtClean="0"/>
              <a:t>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DCF75F-8074-493D-BF10-873D9D1B8075}" type="slidenum">
              <a:rPr lang="en-US" smtClean="0"/>
              <a:t>‹#›</a:t>
            </a:fld>
            <a:endParaRPr lang="en-US"/>
          </a:p>
        </p:txBody>
      </p:sp>
    </p:spTree>
    <p:extLst>
      <p:ext uri="{BB962C8B-B14F-4D97-AF65-F5344CB8AC3E}">
        <p14:creationId xmlns:p14="http://schemas.microsoft.com/office/powerpoint/2010/main" val="3703490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EA1038-7862-4207-8D42-B8D87BA8FBAF}" type="datetimeFigureOut">
              <a:rPr lang="en-US" smtClean="0"/>
              <a:t>3/1/2016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DCF75F-8074-493D-BF10-873D9D1B8075}" type="slidenum">
              <a:rPr lang="en-US" smtClean="0"/>
              <a:t>‹#›</a:t>
            </a:fld>
            <a:endParaRPr lang="en-US"/>
          </a:p>
        </p:txBody>
      </p:sp>
    </p:spTree>
    <p:extLst>
      <p:ext uri="{BB962C8B-B14F-4D97-AF65-F5344CB8AC3E}">
        <p14:creationId xmlns:p14="http://schemas.microsoft.com/office/powerpoint/2010/main" val="488952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Vein" TargetMode="External"/><Relationship Id="rId2" Type="http://schemas.openxmlformats.org/officeDocument/2006/relationships/hyperlink" Target="https://en.wikipedia.org/wiki/Artery" TargetMode="Externa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s://en.wikipedia.org/wiki/Blood"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14400"/>
            <a:ext cx="7772400" cy="1470025"/>
          </a:xfrm>
        </p:spPr>
        <p:txBody>
          <a:bodyPr/>
          <a:lstStyle/>
          <a:p>
            <a:r>
              <a:rPr lang="en-US" b="1" u="sng" dirty="0">
                <a:solidFill>
                  <a:srgbClr val="FF0000"/>
                </a:solidFill>
              </a:rPr>
              <a:t>Cardiovascular System</a:t>
            </a:r>
            <a:r>
              <a:rPr lang="en-US" dirty="0"/>
              <a:t/>
            </a:r>
            <a:br>
              <a:rPr lang="en-US" dirty="0"/>
            </a:br>
            <a:endParaRPr lang="en-US" dirty="0"/>
          </a:p>
        </p:txBody>
      </p:sp>
      <p:pic>
        <p:nvPicPr>
          <p:cNvPr id="2050" name="Picture 2" descr="http://i.dailymail.co.uk/i/pix/2012/06/04/article-2154267-058EFC05000005DC-177_468x3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6209" y="2743200"/>
            <a:ext cx="4457700" cy="3362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4734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Parts of the Heart</a:t>
            </a:r>
            <a:endParaRPr lang="en-US" dirty="0"/>
          </a:p>
        </p:txBody>
      </p:sp>
      <p:sp>
        <p:nvSpPr>
          <p:cNvPr id="3" name="Content Placeholder 2"/>
          <p:cNvSpPr>
            <a:spLocks noGrp="1"/>
          </p:cNvSpPr>
          <p:nvPr>
            <p:ph idx="1"/>
          </p:nvPr>
        </p:nvSpPr>
        <p:spPr>
          <a:xfrm>
            <a:off x="457200" y="1600200"/>
            <a:ext cx="2971800" cy="4572000"/>
          </a:xfrm>
        </p:spPr>
        <p:txBody>
          <a:bodyPr>
            <a:normAutofit fontScale="70000" lnSpcReduction="20000"/>
          </a:bodyPr>
          <a:lstStyle/>
          <a:p>
            <a:r>
              <a:rPr lang="en-US" dirty="0" err="1"/>
              <a:t>Interatrial</a:t>
            </a:r>
            <a:r>
              <a:rPr lang="en-US" dirty="0"/>
              <a:t> Septum the area between the atrium</a:t>
            </a:r>
          </a:p>
          <a:p>
            <a:endParaRPr lang="en-US" dirty="0"/>
          </a:p>
          <a:p>
            <a:r>
              <a:rPr lang="en-US" dirty="0"/>
              <a:t>Foramen Oval/ Foramen </a:t>
            </a:r>
            <a:r>
              <a:rPr lang="en-US" dirty="0" err="1"/>
              <a:t>Ovalis</a:t>
            </a:r>
            <a:r>
              <a:rPr lang="en-US" dirty="0"/>
              <a:t>: the opening between the atrium that closes after birth</a:t>
            </a:r>
          </a:p>
          <a:p>
            <a:r>
              <a:rPr lang="en-US" dirty="0"/>
              <a:t> </a:t>
            </a:r>
          </a:p>
          <a:p>
            <a:r>
              <a:rPr lang="en-US" dirty="0" err="1"/>
              <a:t>Interventricular</a:t>
            </a:r>
            <a:r>
              <a:rPr lang="en-US" dirty="0"/>
              <a:t> Septum:  The area between the ventricles.</a:t>
            </a:r>
          </a:p>
          <a:p>
            <a:endParaRPr lang="en-US" dirty="0"/>
          </a:p>
        </p:txBody>
      </p:sp>
      <p:pic>
        <p:nvPicPr>
          <p:cNvPr id="2052" name="Picture 4" descr="http://www.biyolojiegitim.yyu.edu.tr/k/forovlm/images/foramen-ovale_jp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676400"/>
            <a:ext cx="5410200" cy="4589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3343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solidFill>
                  <a:srgbClr val="FF0000"/>
                </a:solidFill>
              </a:rPr>
              <a:t>Blood </a:t>
            </a:r>
            <a:r>
              <a:rPr lang="en-US" b="1" u="sng" dirty="0" smtClean="0">
                <a:solidFill>
                  <a:srgbClr val="FF0000"/>
                </a:solidFill>
              </a:rPr>
              <a:t>Vessels</a:t>
            </a:r>
            <a:r>
              <a:rPr lang="en-US" dirty="0"/>
              <a:t/>
            </a:r>
            <a:br>
              <a:rPr lang="en-US" dirty="0"/>
            </a:br>
            <a:endParaRPr lang="en-US" dirty="0"/>
          </a:p>
        </p:txBody>
      </p:sp>
      <p:sp>
        <p:nvSpPr>
          <p:cNvPr id="3" name="Content Placeholder 2"/>
          <p:cNvSpPr>
            <a:spLocks noGrp="1"/>
          </p:cNvSpPr>
          <p:nvPr>
            <p:ph idx="1"/>
          </p:nvPr>
        </p:nvSpPr>
        <p:spPr>
          <a:xfrm>
            <a:off x="457200" y="1600200"/>
            <a:ext cx="4267200" cy="5029200"/>
          </a:xfrm>
        </p:spPr>
        <p:txBody>
          <a:bodyPr>
            <a:normAutofit fontScale="92500"/>
          </a:bodyPr>
          <a:lstStyle/>
          <a:p>
            <a:r>
              <a:rPr lang="en-US" b="1" dirty="0"/>
              <a:t>Arteries: These are the thicker blood vessels, due to the higher blood pressure.</a:t>
            </a:r>
          </a:p>
          <a:p>
            <a:r>
              <a:rPr lang="en-US" dirty="0" smtClean="0"/>
              <a:t>Arteries </a:t>
            </a:r>
            <a:r>
              <a:rPr lang="en-US" dirty="0"/>
              <a:t>carry, usually, oxygenated blood from the heart to the body.</a:t>
            </a:r>
          </a:p>
          <a:p>
            <a:r>
              <a:rPr lang="en-US" dirty="0" smtClean="0"/>
              <a:t>The </a:t>
            </a:r>
            <a:r>
              <a:rPr lang="en-US" u="sng" dirty="0"/>
              <a:t>only artery</a:t>
            </a:r>
            <a:r>
              <a:rPr lang="en-US" dirty="0"/>
              <a:t> to carry </a:t>
            </a:r>
            <a:r>
              <a:rPr lang="en-US" u="sng" dirty="0"/>
              <a:t>deoxygenated blood</a:t>
            </a:r>
            <a:r>
              <a:rPr lang="en-US" dirty="0"/>
              <a:t> is the </a:t>
            </a:r>
            <a:r>
              <a:rPr lang="en-US" b="1" dirty="0"/>
              <a:t>Pulmonary Artery</a:t>
            </a:r>
            <a:r>
              <a:rPr lang="en-US" dirty="0"/>
              <a:t>.</a:t>
            </a:r>
          </a:p>
          <a:p>
            <a:endParaRPr lang="en-US" dirty="0"/>
          </a:p>
        </p:txBody>
      </p:sp>
      <p:pic>
        <p:nvPicPr>
          <p:cNvPr id="4" name="Picture 2" descr="http://www.phlbi.org/wp-content/uploads/heartfai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524000"/>
            <a:ext cx="3457575" cy="4467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065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solidFill>
                  <a:srgbClr val="FF0000"/>
                </a:solidFill>
              </a:rPr>
              <a:t>Blood </a:t>
            </a:r>
            <a:r>
              <a:rPr lang="en-US" b="1" u="sng" dirty="0" smtClean="0">
                <a:solidFill>
                  <a:srgbClr val="FF0000"/>
                </a:solidFill>
              </a:rPr>
              <a:t>Vessels</a:t>
            </a:r>
            <a:r>
              <a:rPr lang="en-US" dirty="0"/>
              <a:t/>
            </a:r>
            <a:br>
              <a:rPr lang="en-US" dirty="0"/>
            </a:br>
            <a:endParaRPr lang="en-US" dirty="0"/>
          </a:p>
        </p:txBody>
      </p:sp>
      <p:sp>
        <p:nvSpPr>
          <p:cNvPr id="3" name="Content Placeholder 2"/>
          <p:cNvSpPr>
            <a:spLocks noGrp="1"/>
          </p:cNvSpPr>
          <p:nvPr>
            <p:ph idx="1"/>
          </p:nvPr>
        </p:nvSpPr>
        <p:spPr>
          <a:xfrm>
            <a:off x="457200" y="1066800"/>
            <a:ext cx="8531772" cy="2743200"/>
          </a:xfrm>
        </p:spPr>
        <p:txBody>
          <a:bodyPr>
            <a:normAutofit fontScale="47500" lnSpcReduction="20000"/>
          </a:bodyPr>
          <a:lstStyle/>
          <a:p>
            <a:r>
              <a:rPr lang="en-US" b="1" u="sng" dirty="0">
                <a:solidFill>
                  <a:srgbClr val="FF0000"/>
                </a:solidFill>
              </a:rPr>
              <a:t>Arteries</a:t>
            </a:r>
            <a:r>
              <a:rPr lang="en-US" b="1" dirty="0"/>
              <a:t>: These are the thicker blood vessels, due to the higher blood pressure.</a:t>
            </a:r>
          </a:p>
          <a:p>
            <a:r>
              <a:rPr lang="en-US" dirty="0" smtClean="0"/>
              <a:t>Arteries </a:t>
            </a:r>
            <a:r>
              <a:rPr lang="en-US" dirty="0"/>
              <a:t>carry, usually, oxygenated blood from the heart to the body.</a:t>
            </a:r>
          </a:p>
          <a:p>
            <a:r>
              <a:rPr lang="en-US" dirty="0" smtClean="0"/>
              <a:t>The </a:t>
            </a:r>
            <a:r>
              <a:rPr lang="en-US" u="sng" dirty="0"/>
              <a:t>only artery</a:t>
            </a:r>
            <a:r>
              <a:rPr lang="en-US" dirty="0"/>
              <a:t> to carry </a:t>
            </a:r>
            <a:r>
              <a:rPr lang="en-US" u="sng" dirty="0"/>
              <a:t>deoxygenated blood</a:t>
            </a:r>
            <a:r>
              <a:rPr lang="en-US" dirty="0"/>
              <a:t> is the </a:t>
            </a:r>
            <a:r>
              <a:rPr lang="en-US" b="1" dirty="0">
                <a:solidFill>
                  <a:srgbClr val="FF0000"/>
                </a:solidFill>
              </a:rPr>
              <a:t>Pulmonary Artery</a:t>
            </a:r>
            <a:r>
              <a:rPr lang="en-US" dirty="0"/>
              <a:t>.</a:t>
            </a:r>
          </a:p>
          <a:p>
            <a:r>
              <a:rPr lang="en-US" dirty="0" smtClean="0"/>
              <a:t>They </a:t>
            </a:r>
            <a:r>
              <a:rPr lang="en-US" dirty="0"/>
              <a:t>have three layers that surround the </a:t>
            </a:r>
            <a:r>
              <a:rPr lang="en-US" b="1" u="sng" dirty="0">
                <a:solidFill>
                  <a:srgbClr val="FF0000"/>
                </a:solidFill>
              </a:rPr>
              <a:t>Lumen</a:t>
            </a:r>
            <a:r>
              <a:rPr lang="en-US" dirty="0" smtClean="0"/>
              <a:t>.</a:t>
            </a:r>
          </a:p>
          <a:p>
            <a:r>
              <a:rPr lang="en-US" dirty="0"/>
              <a:t>The interior of a vessel, such as the central space in an </a:t>
            </a:r>
            <a:r>
              <a:rPr lang="en-US" dirty="0">
                <a:hlinkClick r:id="rId2" tooltip="Artery"/>
              </a:rPr>
              <a:t>artery</a:t>
            </a:r>
            <a:r>
              <a:rPr lang="en-US" dirty="0"/>
              <a:t> or </a:t>
            </a:r>
            <a:r>
              <a:rPr lang="en-US" dirty="0">
                <a:hlinkClick r:id="rId3" tooltip="Vein"/>
              </a:rPr>
              <a:t>vein</a:t>
            </a:r>
            <a:r>
              <a:rPr lang="en-US" dirty="0"/>
              <a:t> through which </a:t>
            </a:r>
            <a:r>
              <a:rPr lang="en-US" dirty="0">
                <a:hlinkClick r:id="rId4" tooltip="Blood"/>
              </a:rPr>
              <a:t>blood</a:t>
            </a:r>
            <a:r>
              <a:rPr lang="en-US" dirty="0"/>
              <a:t> flows.</a:t>
            </a:r>
          </a:p>
          <a:p>
            <a:pPr marL="0" indent="0">
              <a:buNone/>
            </a:pPr>
            <a:endParaRPr lang="en-US" dirty="0"/>
          </a:p>
          <a:p>
            <a:r>
              <a:rPr lang="en-US" dirty="0" smtClean="0"/>
              <a:t> </a:t>
            </a:r>
            <a:r>
              <a:rPr lang="en-US" b="1" u="sng" dirty="0">
                <a:solidFill>
                  <a:srgbClr val="FF0000"/>
                </a:solidFill>
              </a:rPr>
              <a:t>Inner layer</a:t>
            </a:r>
            <a:r>
              <a:rPr lang="en-US" dirty="0">
                <a:solidFill>
                  <a:srgbClr val="FF0000"/>
                </a:solidFill>
              </a:rPr>
              <a:t> </a:t>
            </a:r>
            <a:r>
              <a:rPr lang="en-US" dirty="0"/>
              <a:t>that is composed of </a:t>
            </a:r>
            <a:r>
              <a:rPr lang="en-US" u="sng" dirty="0" smtClean="0"/>
              <a:t>endothelium</a:t>
            </a:r>
            <a:r>
              <a:rPr lang="en-US" dirty="0"/>
              <a:t> </a:t>
            </a:r>
            <a:r>
              <a:rPr lang="en-US" dirty="0" smtClean="0"/>
              <a:t>(a </a:t>
            </a:r>
            <a:r>
              <a:rPr lang="en-US" dirty="0"/>
              <a:t>basement</a:t>
            </a:r>
            <a:r>
              <a:rPr lang="en-US" u="sng" dirty="0"/>
              <a:t> </a:t>
            </a:r>
            <a:r>
              <a:rPr lang="en-US" dirty="0" smtClean="0"/>
              <a:t>membrane) </a:t>
            </a:r>
            <a:r>
              <a:rPr lang="en-US" dirty="0"/>
              <a:t>and an </a:t>
            </a:r>
            <a:r>
              <a:rPr lang="en-US" u="sng" dirty="0"/>
              <a:t>internal elastic lamina</a:t>
            </a:r>
            <a:r>
              <a:rPr lang="en-US" dirty="0"/>
              <a:t>.</a:t>
            </a:r>
          </a:p>
          <a:p>
            <a:r>
              <a:rPr lang="en-US" dirty="0" smtClean="0"/>
              <a:t> </a:t>
            </a:r>
            <a:r>
              <a:rPr lang="en-US" b="1" u="sng" dirty="0">
                <a:solidFill>
                  <a:srgbClr val="FF0000"/>
                </a:solidFill>
              </a:rPr>
              <a:t>M</a:t>
            </a:r>
            <a:r>
              <a:rPr lang="en-US" b="1" u="sng" dirty="0" smtClean="0">
                <a:solidFill>
                  <a:srgbClr val="FF0000"/>
                </a:solidFill>
              </a:rPr>
              <a:t>iddle </a:t>
            </a:r>
            <a:r>
              <a:rPr lang="en-US" b="1" u="sng" dirty="0">
                <a:solidFill>
                  <a:srgbClr val="FF0000"/>
                </a:solidFill>
              </a:rPr>
              <a:t>layer</a:t>
            </a:r>
            <a:r>
              <a:rPr lang="en-US" b="1" dirty="0">
                <a:solidFill>
                  <a:srgbClr val="FF0000"/>
                </a:solidFill>
              </a:rPr>
              <a:t> </a:t>
            </a:r>
            <a:r>
              <a:rPr lang="en-US" dirty="0"/>
              <a:t>that consists of </a:t>
            </a:r>
            <a:r>
              <a:rPr lang="en-US" u="sng" dirty="0"/>
              <a:t>smooth muscle</a:t>
            </a:r>
            <a:r>
              <a:rPr lang="en-US" dirty="0"/>
              <a:t> and </a:t>
            </a:r>
            <a:r>
              <a:rPr lang="en-US" u="sng" dirty="0"/>
              <a:t>elastic tissues</a:t>
            </a:r>
            <a:r>
              <a:rPr lang="en-US" dirty="0"/>
              <a:t>.</a:t>
            </a:r>
          </a:p>
          <a:p>
            <a:r>
              <a:rPr lang="en-US" dirty="0" smtClean="0"/>
              <a:t> </a:t>
            </a:r>
            <a:r>
              <a:rPr lang="en-US" b="1" u="sng" dirty="0" smtClean="0">
                <a:solidFill>
                  <a:srgbClr val="FF0000"/>
                </a:solidFill>
              </a:rPr>
              <a:t>Outer </a:t>
            </a:r>
            <a:r>
              <a:rPr lang="en-US" b="1" u="sng" dirty="0">
                <a:solidFill>
                  <a:srgbClr val="FF0000"/>
                </a:solidFill>
              </a:rPr>
              <a:t>layer </a:t>
            </a:r>
            <a:r>
              <a:rPr lang="en-US" dirty="0"/>
              <a:t>is composed of mainly </a:t>
            </a:r>
            <a:r>
              <a:rPr lang="en-US" u="sng" dirty="0"/>
              <a:t>elastic and collagen fibers.</a:t>
            </a:r>
          </a:p>
          <a:p>
            <a:endParaRPr lang="en-US" dirty="0"/>
          </a:p>
        </p:txBody>
      </p:sp>
      <p:pic>
        <p:nvPicPr>
          <p:cNvPr id="1026" name="Picture 2" descr="http://images.wisegeek.com/anatomy-of-a-blood-vesse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3192566"/>
            <a:ext cx="5255172"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320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FF0000"/>
                </a:solidFill>
              </a:rPr>
              <a:t>Blood Vessels</a:t>
            </a:r>
            <a:endParaRPr lang="en-US" dirty="0"/>
          </a:p>
        </p:txBody>
      </p:sp>
      <p:sp>
        <p:nvSpPr>
          <p:cNvPr id="3" name="Content Placeholder 2"/>
          <p:cNvSpPr>
            <a:spLocks noGrp="1"/>
          </p:cNvSpPr>
          <p:nvPr>
            <p:ph idx="1"/>
          </p:nvPr>
        </p:nvSpPr>
        <p:spPr>
          <a:xfrm>
            <a:off x="457200" y="1600200"/>
            <a:ext cx="4876800" cy="4648200"/>
          </a:xfrm>
        </p:spPr>
        <p:txBody>
          <a:bodyPr>
            <a:normAutofit fontScale="92500" lnSpcReduction="20000"/>
          </a:bodyPr>
          <a:lstStyle/>
          <a:p>
            <a:r>
              <a:rPr lang="en-US" b="1" dirty="0"/>
              <a:t>Arterioles: Smaller </a:t>
            </a:r>
            <a:r>
              <a:rPr lang="en-US" b="1" dirty="0" smtClean="0"/>
              <a:t>arteries</a:t>
            </a:r>
            <a:endParaRPr lang="en-US" dirty="0"/>
          </a:p>
          <a:p>
            <a:r>
              <a:rPr lang="en-US" b="1" dirty="0"/>
              <a:t>Capillaries: Small microscopic blood vessels that connect arterioles to </a:t>
            </a:r>
            <a:r>
              <a:rPr lang="en-US" b="1" dirty="0" err="1" smtClean="0"/>
              <a:t>Venules</a:t>
            </a:r>
            <a:r>
              <a:rPr lang="en-US" b="1" dirty="0"/>
              <a:t>.</a:t>
            </a:r>
            <a:endParaRPr lang="en-US" dirty="0"/>
          </a:p>
          <a:p>
            <a:r>
              <a:rPr lang="en-US" b="1" dirty="0" smtClean="0"/>
              <a:t>They </a:t>
            </a:r>
            <a:r>
              <a:rPr lang="en-US" b="1" dirty="0"/>
              <a:t>are used or exchange of nutrients and oxygen.</a:t>
            </a:r>
            <a:endParaRPr lang="en-US" dirty="0"/>
          </a:p>
          <a:p>
            <a:r>
              <a:rPr lang="en-US" b="1" dirty="0" smtClean="0"/>
              <a:t>They </a:t>
            </a:r>
            <a:r>
              <a:rPr lang="en-US" b="1" dirty="0"/>
              <a:t>are found in nearly every cell in the body.</a:t>
            </a:r>
            <a:endParaRPr lang="en-US" dirty="0"/>
          </a:p>
          <a:p>
            <a:r>
              <a:rPr lang="en-US" b="1" dirty="0"/>
              <a:t>( not in the cornea, or cartilage)</a:t>
            </a:r>
            <a:endParaRPr lang="en-US" dirty="0"/>
          </a:p>
          <a:p>
            <a:endParaRPr lang="en-US" dirty="0"/>
          </a:p>
        </p:txBody>
      </p:sp>
      <p:pic>
        <p:nvPicPr>
          <p:cNvPr id="1026" name="Picture 2" descr="http://www.biosbcc.net/doohan/sample/images/vessels/0299sphinc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295400"/>
            <a:ext cx="3429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medicalexhibits.com/obrasky/2009/09079-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962401"/>
            <a:ext cx="33528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9355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FF0000"/>
                </a:solidFill>
              </a:rPr>
              <a:t>Blood Vessels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 </a:t>
            </a:r>
            <a:endParaRPr lang="en-US" dirty="0"/>
          </a:p>
          <a:p>
            <a:r>
              <a:rPr lang="en-US" b="1" dirty="0"/>
              <a:t>Veins: Bring Blood from the body to the heart the blood is usually deoxygenated.</a:t>
            </a:r>
            <a:endParaRPr lang="en-US" dirty="0"/>
          </a:p>
          <a:p>
            <a:r>
              <a:rPr lang="en-US" b="1" dirty="0" smtClean="0"/>
              <a:t>The </a:t>
            </a:r>
            <a:r>
              <a:rPr lang="en-US" b="1" dirty="0"/>
              <a:t>only vein with oxygenated blood is the Pulmonary vein.</a:t>
            </a:r>
            <a:endParaRPr lang="en-US" dirty="0"/>
          </a:p>
          <a:p>
            <a:r>
              <a:rPr lang="en-US" b="1" dirty="0" smtClean="0"/>
              <a:t>Veins </a:t>
            </a:r>
            <a:r>
              <a:rPr lang="en-US" b="1" dirty="0"/>
              <a:t>are much thinner than arteries but very similar in structure.</a:t>
            </a:r>
            <a:endParaRPr lang="en-US" dirty="0"/>
          </a:p>
          <a:p>
            <a:r>
              <a:rPr lang="en-US" b="1" dirty="0" smtClean="0"/>
              <a:t>Many </a:t>
            </a:r>
            <a:r>
              <a:rPr lang="en-US" b="1" dirty="0"/>
              <a:t>veins have folds in the inner lining that form valves </a:t>
            </a:r>
            <a:r>
              <a:rPr lang="en-US" b="1" dirty="0" smtClean="0"/>
              <a:t>which</a:t>
            </a:r>
            <a:r>
              <a:rPr lang="en-US" dirty="0"/>
              <a:t> </a:t>
            </a:r>
            <a:r>
              <a:rPr lang="en-US" b="1" dirty="0" smtClean="0"/>
              <a:t>Prevent </a:t>
            </a:r>
            <a:r>
              <a:rPr lang="en-US" b="1" dirty="0"/>
              <a:t>backflow.</a:t>
            </a:r>
            <a:endParaRPr lang="en-US" dirty="0"/>
          </a:p>
          <a:p>
            <a:endParaRPr lang="en-US" dirty="0"/>
          </a:p>
        </p:txBody>
      </p:sp>
    </p:spTree>
    <p:extLst>
      <p:ext uri="{BB962C8B-B14F-4D97-AF65-F5344CB8AC3E}">
        <p14:creationId xmlns:p14="http://schemas.microsoft.com/office/powerpoint/2010/main" val="1273806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3962400" cy="4724400"/>
          </a:xfrm>
        </p:spPr>
        <p:txBody>
          <a:bodyPr>
            <a:normAutofit fontScale="70000" lnSpcReduction="20000"/>
          </a:bodyPr>
          <a:lstStyle/>
          <a:p>
            <a:r>
              <a:rPr lang="en-US" b="1" u="sng" dirty="0" err="1">
                <a:solidFill>
                  <a:srgbClr val="FF0000"/>
                </a:solidFill>
              </a:rPr>
              <a:t>Venules</a:t>
            </a:r>
            <a:r>
              <a:rPr lang="en-US" b="1" u="sng" dirty="0">
                <a:solidFill>
                  <a:srgbClr val="FF0000"/>
                </a:solidFill>
              </a:rPr>
              <a:t>:</a:t>
            </a:r>
            <a:endParaRPr lang="en-US" u="sng" dirty="0">
              <a:solidFill>
                <a:srgbClr val="FF0000"/>
              </a:solidFill>
            </a:endParaRPr>
          </a:p>
          <a:p>
            <a:r>
              <a:rPr lang="en-US" b="1" dirty="0"/>
              <a:t> </a:t>
            </a:r>
            <a:endParaRPr lang="en-US" dirty="0"/>
          </a:p>
          <a:p>
            <a:r>
              <a:rPr lang="en-US" b="1" dirty="0">
                <a:solidFill>
                  <a:srgbClr val="FF0000"/>
                </a:solidFill>
              </a:rPr>
              <a:t>Veins</a:t>
            </a:r>
            <a:r>
              <a:rPr lang="en-US" b="1" dirty="0"/>
              <a:t>: Bring Blood from the body to the heart the blood is usually deoxygenated.</a:t>
            </a:r>
            <a:endParaRPr lang="en-US" dirty="0"/>
          </a:p>
          <a:p>
            <a:r>
              <a:rPr lang="en-US" b="1" dirty="0" smtClean="0"/>
              <a:t>Veins </a:t>
            </a:r>
            <a:r>
              <a:rPr lang="en-US" b="1" dirty="0"/>
              <a:t>are much thinner than arteries but very similar in structure.</a:t>
            </a:r>
            <a:endParaRPr lang="en-US" dirty="0"/>
          </a:p>
          <a:p>
            <a:r>
              <a:rPr lang="en-US" b="1" dirty="0" smtClean="0"/>
              <a:t>The </a:t>
            </a:r>
            <a:r>
              <a:rPr lang="en-US" b="1" i="1" dirty="0">
                <a:solidFill>
                  <a:srgbClr val="FF0000"/>
                </a:solidFill>
              </a:rPr>
              <a:t>lumen</a:t>
            </a:r>
            <a:r>
              <a:rPr lang="en-US" b="1" dirty="0"/>
              <a:t> of the vein is wider than that of an artery.</a:t>
            </a:r>
            <a:endParaRPr lang="en-US" dirty="0"/>
          </a:p>
          <a:p>
            <a:r>
              <a:rPr lang="en-US" b="1" dirty="0" smtClean="0"/>
              <a:t>Many </a:t>
            </a:r>
            <a:r>
              <a:rPr lang="en-US" b="1" dirty="0"/>
              <a:t>veins have folds in the inner lining that form </a:t>
            </a:r>
            <a:r>
              <a:rPr lang="en-US" b="1" u="sng" dirty="0">
                <a:solidFill>
                  <a:srgbClr val="FF0000"/>
                </a:solidFill>
              </a:rPr>
              <a:t>valves</a:t>
            </a:r>
            <a:r>
              <a:rPr lang="en-US" b="1" dirty="0"/>
              <a:t> </a:t>
            </a:r>
            <a:r>
              <a:rPr lang="en-US" b="1" dirty="0" smtClean="0"/>
              <a:t>which</a:t>
            </a:r>
            <a:r>
              <a:rPr lang="en-US" dirty="0"/>
              <a:t> </a:t>
            </a:r>
            <a:r>
              <a:rPr lang="en-US" b="1" dirty="0" smtClean="0"/>
              <a:t>Prevent </a:t>
            </a:r>
            <a:r>
              <a:rPr lang="en-US" b="1" dirty="0"/>
              <a:t>backflow.</a:t>
            </a:r>
            <a:endParaRPr lang="en-US" dirty="0"/>
          </a:p>
          <a:p>
            <a:endParaRPr lang="en-US" dirty="0"/>
          </a:p>
        </p:txBody>
      </p:sp>
      <p:pic>
        <p:nvPicPr>
          <p:cNvPr id="2050" name="Picture 2" descr="https://s3.amazonaws.com/classconnection/41/flashcards/4158041/png/screen_shot_2015-09-13_at_124201_pm-14FC803ACAC0546B15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1" y="1600201"/>
            <a:ext cx="472440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065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FF0000"/>
                </a:solidFill>
              </a:rPr>
              <a:t>Blood Vessels</a:t>
            </a:r>
            <a:endParaRPr lang="en-US" dirty="0"/>
          </a:p>
        </p:txBody>
      </p:sp>
      <p:sp>
        <p:nvSpPr>
          <p:cNvPr id="3" name="Content Placeholder 2"/>
          <p:cNvSpPr>
            <a:spLocks noGrp="1"/>
          </p:cNvSpPr>
          <p:nvPr>
            <p:ph idx="1"/>
          </p:nvPr>
        </p:nvSpPr>
        <p:spPr/>
        <p:txBody>
          <a:bodyPr/>
          <a:lstStyle/>
          <a:p>
            <a:r>
              <a:rPr lang="en-US" b="1" u="sng" dirty="0">
                <a:solidFill>
                  <a:srgbClr val="FF0000"/>
                </a:solidFill>
              </a:rPr>
              <a:t>Veins</a:t>
            </a:r>
            <a:r>
              <a:rPr lang="en-US" dirty="0"/>
              <a:t> and </a:t>
            </a:r>
            <a:r>
              <a:rPr lang="en-US" b="1" u="sng" dirty="0" err="1">
                <a:solidFill>
                  <a:srgbClr val="FF0000"/>
                </a:solidFill>
              </a:rPr>
              <a:t>V</a:t>
            </a:r>
            <a:r>
              <a:rPr lang="en-US" b="1" u="sng" dirty="0" err="1" smtClean="0">
                <a:solidFill>
                  <a:srgbClr val="FF0000"/>
                </a:solidFill>
              </a:rPr>
              <a:t>enules</a:t>
            </a:r>
            <a:r>
              <a:rPr lang="en-US" dirty="0" smtClean="0"/>
              <a:t> </a:t>
            </a:r>
            <a:r>
              <a:rPr lang="en-US" dirty="0"/>
              <a:t>hold and carry about 60 % of the blood at any 1 time.</a:t>
            </a:r>
          </a:p>
          <a:p>
            <a:r>
              <a:rPr lang="en-US" b="1" u="sng" dirty="0">
                <a:solidFill>
                  <a:srgbClr val="FF0000"/>
                </a:solidFill>
              </a:rPr>
              <a:t>Arteries</a:t>
            </a:r>
            <a:r>
              <a:rPr lang="en-US" dirty="0"/>
              <a:t> and </a:t>
            </a:r>
            <a:r>
              <a:rPr lang="en-US" b="1" u="sng" dirty="0">
                <a:solidFill>
                  <a:srgbClr val="FF0000"/>
                </a:solidFill>
              </a:rPr>
              <a:t>A</a:t>
            </a:r>
            <a:r>
              <a:rPr lang="en-US" b="1" u="sng" dirty="0" smtClean="0">
                <a:solidFill>
                  <a:srgbClr val="FF0000"/>
                </a:solidFill>
              </a:rPr>
              <a:t>rterioles</a:t>
            </a:r>
            <a:r>
              <a:rPr lang="en-US" dirty="0" smtClean="0"/>
              <a:t> </a:t>
            </a:r>
            <a:r>
              <a:rPr lang="en-US" dirty="0"/>
              <a:t>hold about 15 % of the blood and Systemic Capillaries about 5</a:t>
            </a:r>
            <a:r>
              <a:rPr lang="en-US" dirty="0" smtClean="0"/>
              <a:t>%.</a:t>
            </a:r>
            <a:endParaRPr lang="en-US" dirty="0"/>
          </a:p>
          <a:p>
            <a:r>
              <a:rPr lang="en-US" dirty="0"/>
              <a:t>Pulmonary blood vessels 12%, Heart Chambers about 8 %</a:t>
            </a:r>
          </a:p>
          <a:p>
            <a:endParaRPr lang="en-US" dirty="0"/>
          </a:p>
        </p:txBody>
      </p:sp>
    </p:spTree>
    <p:extLst>
      <p:ext uri="{BB962C8B-B14F-4D97-AF65-F5344CB8AC3E}">
        <p14:creationId xmlns:p14="http://schemas.microsoft.com/office/powerpoint/2010/main" val="1938576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Heart Beats</a:t>
            </a:r>
            <a:endParaRPr lang="en-US" dirty="0"/>
          </a:p>
        </p:txBody>
      </p:sp>
      <p:sp>
        <p:nvSpPr>
          <p:cNvPr id="3" name="Content Placeholder 2"/>
          <p:cNvSpPr>
            <a:spLocks noGrp="1"/>
          </p:cNvSpPr>
          <p:nvPr>
            <p:ph idx="1"/>
          </p:nvPr>
        </p:nvSpPr>
        <p:spPr>
          <a:xfrm>
            <a:off x="533400" y="1143000"/>
            <a:ext cx="7772400" cy="2971800"/>
          </a:xfrm>
        </p:spPr>
        <p:txBody>
          <a:bodyPr>
            <a:normAutofit fontScale="70000" lnSpcReduction="20000"/>
          </a:bodyPr>
          <a:lstStyle/>
          <a:p>
            <a:r>
              <a:rPr lang="en-US" b="1" i="1" u="sng" dirty="0" err="1">
                <a:solidFill>
                  <a:srgbClr val="FF0000"/>
                </a:solidFill>
              </a:rPr>
              <a:t>Sinoatrial</a:t>
            </a:r>
            <a:r>
              <a:rPr lang="en-US" b="1" i="1" u="sng" dirty="0">
                <a:solidFill>
                  <a:srgbClr val="FF0000"/>
                </a:solidFill>
              </a:rPr>
              <a:t> Node</a:t>
            </a:r>
            <a:r>
              <a:rPr lang="en-US" dirty="0"/>
              <a:t>: 75 Action potentials /min or beats /min : </a:t>
            </a:r>
            <a:r>
              <a:rPr lang="en-US" b="1" dirty="0">
                <a:solidFill>
                  <a:srgbClr val="FF0000"/>
                </a:solidFill>
              </a:rPr>
              <a:t>pacemaker</a:t>
            </a:r>
            <a:r>
              <a:rPr lang="en-US" dirty="0"/>
              <a:t> for the heart. Initiates movement about 100 times per min faster than any other portion.</a:t>
            </a:r>
          </a:p>
          <a:p>
            <a:r>
              <a:rPr lang="en-US" b="1" i="1" u="sng" dirty="0" err="1">
                <a:solidFill>
                  <a:srgbClr val="FF0000"/>
                </a:solidFill>
              </a:rPr>
              <a:t>Atrioventricular</a:t>
            </a:r>
            <a:r>
              <a:rPr lang="en-US" b="1" i="1" u="sng" dirty="0">
                <a:solidFill>
                  <a:srgbClr val="FF0000"/>
                </a:solidFill>
              </a:rPr>
              <a:t> Node</a:t>
            </a:r>
            <a:r>
              <a:rPr lang="en-US" dirty="0"/>
              <a:t>: provides the time for the blood to empty from the atrium to the ventricles.</a:t>
            </a:r>
          </a:p>
          <a:p>
            <a:r>
              <a:rPr lang="en-US" dirty="0" smtClean="0"/>
              <a:t>Can </a:t>
            </a:r>
            <a:r>
              <a:rPr lang="en-US" dirty="0"/>
              <a:t>become the pacemaker if the SA is damaged or diseased</a:t>
            </a:r>
            <a:r>
              <a:rPr lang="en-US" dirty="0" smtClean="0"/>
              <a:t>.</a:t>
            </a:r>
            <a:endParaRPr lang="en-US" dirty="0"/>
          </a:p>
          <a:p>
            <a:r>
              <a:rPr lang="en-US" b="1" u="sng" dirty="0">
                <a:solidFill>
                  <a:srgbClr val="FF0000"/>
                </a:solidFill>
              </a:rPr>
              <a:t>Systole</a:t>
            </a:r>
            <a:r>
              <a:rPr lang="en-US" dirty="0"/>
              <a:t>: </a:t>
            </a:r>
            <a:r>
              <a:rPr lang="en-US" dirty="0" smtClean="0"/>
              <a:t>Contraction (</a:t>
            </a:r>
            <a:r>
              <a:rPr lang="en-US" dirty="0" err="1" smtClean="0"/>
              <a:t>Lubb</a:t>
            </a:r>
            <a:r>
              <a:rPr lang="en-US" dirty="0" smtClean="0"/>
              <a:t>)</a:t>
            </a:r>
            <a:endParaRPr lang="en-US" dirty="0"/>
          </a:p>
          <a:p>
            <a:endParaRPr lang="en-US" dirty="0"/>
          </a:p>
          <a:p>
            <a:r>
              <a:rPr lang="en-US" b="1" u="sng" dirty="0">
                <a:solidFill>
                  <a:srgbClr val="FF0000"/>
                </a:solidFill>
              </a:rPr>
              <a:t>Diastole</a:t>
            </a:r>
            <a:r>
              <a:rPr lang="en-US" dirty="0"/>
              <a:t>: Relaxation. (</a:t>
            </a:r>
            <a:r>
              <a:rPr lang="en-US" dirty="0" err="1" smtClean="0"/>
              <a:t>Dubb</a:t>
            </a:r>
            <a:r>
              <a:rPr lang="en-US" dirty="0" smtClean="0"/>
              <a:t>)</a:t>
            </a:r>
            <a:endParaRPr lang="en-US" dirty="0"/>
          </a:p>
          <a:p>
            <a:endParaRPr lang="en-US" dirty="0"/>
          </a:p>
          <a:p>
            <a:endParaRPr lang="en-US" dirty="0"/>
          </a:p>
        </p:txBody>
      </p:sp>
      <p:pic>
        <p:nvPicPr>
          <p:cNvPr id="1026" name="Picture 2" descr="http://img.webmd.com/dtmcms/live/webmd/consumer_assets/site_images/media/medical/hw/h9991262_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969878"/>
            <a:ext cx="4381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1535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FF0000"/>
                </a:solidFill>
              </a:rPr>
              <a:t>Blood</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Blood </a:t>
            </a:r>
            <a:r>
              <a:rPr lang="en-US" dirty="0"/>
              <a:t>is about 8% of the total body mass and it is slightly alkaline.</a:t>
            </a:r>
          </a:p>
          <a:p>
            <a:r>
              <a:rPr lang="en-US" dirty="0" smtClean="0"/>
              <a:t>About </a:t>
            </a:r>
            <a:r>
              <a:rPr lang="en-US" dirty="0"/>
              <a:t>5 to 6 liters in the body. </a:t>
            </a:r>
          </a:p>
          <a:p>
            <a:r>
              <a:rPr lang="en-US" b="1" dirty="0" err="1" smtClean="0">
                <a:solidFill>
                  <a:srgbClr val="FF0000"/>
                </a:solidFill>
              </a:rPr>
              <a:t>Hemopoiesis</a:t>
            </a:r>
            <a:r>
              <a:rPr lang="en-US" dirty="0"/>
              <a:t>: the process of forming the formed elements.</a:t>
            </a:r>
          </a:p>
          <a:p>
            <a:endParaRPr lang="en-US" dirty="0"/>
          </a:p>
        </p:txBody>
      </p:sp>
    </p:spTree>
    <p:extLst>
      <p:ext uri="{BB962C8B-B14F-4D97-AF65-F5344CB8AC3E}">
        <p14:creationId xmlns:p14="http://schemas.microsoft.com/office/powerpoint/2010/main" val="23733884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a:noFill/>
        </p:spPr>
        <p:txBody>
          <a:bodyPr/>
          <a:lstStyle/>
          <a:p>
            <a:fld id="{5909D29F-7938-438A-AB8E-AC19D3320BB8}" type="slidenum">
              <a:rPr lang="en-US" smtClean="0"/>
              <a:pPr/>
              <a:t>19</a:t>
            </a:fld>
            <a:endParaRPr lang="en-US" smtClean="0"/>
          </a:p>
        </p:txBody>
      </p:sp>
      <p:sp>
        <p:nvSpPr>
          <p:cNvPr id="38915" name="Rectangle 2"/>
          <p:cNvSpPr>
            <a:spLocks noGrp="1" noChangeArrowheads="1"/>
          </p:cNvSpPr>
          <p:nvPr>
            <p:ph type="title"/>
          </p:nvPr>
        </p:nvSpPr>
        <p:spPr/>
        <p:txBody>
          <a:bodyPr/>
          <a:lstStyle/>
          <a:p>
            <a:pPr eaLnBrk="1" hangingPunct="1"/>
            <a:r>
              <a:rPr lang="en-US" smtClean="0">
                <a:solidFill>
                  <a:srgbClr val="0033CC"/>
                </a:solidFill>
              </a:rPr>
              <a:t>Extensions to Mendel</a:t>
            </a:r>
          </a:p>
        </p:txBody>
      </p:sp>
      <p:sp>
        <p:nvSpPr>
          <p:cNvPr id="167939" name="Rectangle 3"/>
          <p:cNvSpPr>
            <a:spLocks noGrp="1" noChangeArrowheads="1"/>
          </p:cNvSpPr>
          <p:nvPr>
            <p:ph type="body" idx="1"/>
          </p:nvPr>
        </p:nvSpPr>
        <p:spPr/>
        <p:txBody>
          <a:bodyPr/>
          <a:lstStyle/>
          <a:p>
            <a:pPr eaLnBrk="1" hangingPunct="1">
              <a:buFontTx/>
              <a:buNone/>
            </a:pPr>
            <a:r>
              <a:rPr lang="en-US" dirty="0" smtClean="0"/>
              <a:t>The human ABO blood group system demonstrates:</a:t>
            </a:r>
          </a:p>
          <a:p>
            <a:pPr eaLnBrk="1" hangingPunct="1">
              <a:buFontTx/>
              <a:buNone/>
            </a:pPr>
            <a:r>
              <a:rPr lang="en-US" dirty="0" smtClean="0"/>
              <a:t>-multiple alleles: there are 3 alleles of the </a:t>
            </a:r>
            <a:r>
              <a:rPr lang="en-US" i="1" dirty="0" smtClean="0"/>
              <a:t>I</a:t>
            </a:r>
            <a:r>
              <a:rPr lang="en-US" dirty="0" smtClean="0"/>
              <a:t> gene (</a:t>
            </a:r>
            <a:r>
              <a:rPr lang="en-US" i="1" dirty="0" smtClean="0"/>
              <a:t>I</a:t>
            </a:r>
            <a:r>
              <a:rPr lang="en-US" i="1" baseline="30000" dirty="0" smtClean="0"/>
              <a:t>A</a:t>
            </a:r>
            <a:r>
              <a:rPr lang="en-US" dirty="0" smtClean="0"/>
              <a:t>, </a:t>
            </a:r>
            <a:r>
              <a:rPr lang="en-US" i="1" dirty="0" smtClean="0"/>
              <a:t>I</a:t>
            </a:r>
            <a:r>
              <a:rPr lang="en-US" i="1" baseline="30000" dirty="0" smtClean="0"/>
              <a:t>B</a:t>
            </a:r>
            <a:r>
              <a:rPr lang="en-US" dirty="0" smtClean="0"/>
              <a:t>, and </a:t>
            </a:r>
            <a:r>
              <a:rPr lang="en-US" dirty="0" err="1" smtClean="0"/>
              <a:t>i</a:t>
            </a:r>
            <a:r>
              <a:rPr lang="en-US" dirty="0" smtClean="0"/>
              <a:t>)</a:t>
            </a:r>
          </a:p>
          <a:p>
            <a:pPr eaLnBrk="1" hangingPunct="1">
              <a:buFontTx/>
              <a:buNone/>
            </a:pPr>
            <a:r>
              <a:rPr lang="en-US" dirty="0" smtClean="0"/>
              <a:t>-</a:t>
            </a:r>
            <a:r>
              <a:rPr lang="en-US" dirty="0" err="1" smtClean="0"/>
              <a:t>codominance</a:t>
            </a:r>
            <a:r>
              <a:rPr lang="en-US" dirty="0" smtClean="0"/>
              <a:t>: </a:t>
            </a:r>
            <a:r>
              <a:rPr lang="en-US" i="1" dirty="0" smtClean="0"/>
              <a:t>I</a:t>
            </a:r>
            <a:r>
              <a:rPr lang="en-US" i="1" baseline="30000" dirty="0" smtClean="0"/>
              <a:t>A</a:t>
            </a:r>
            <a:r>
              <a:rPr lang="en-US" dirty="0" smtClean="0"/>
              <a:t> and </a:t>
            </a:r>
            <a:r>
              <a:rPr lang="en-US" i="1" dirty="0" smtClean="0"/>
              <a:t>I</a:t>
            </a:r>
            <a:r>
              <a:rPr lang="en-US" i="1" baseline="30000" dirty="0" smtClean="0"/>
              <a:t>B</a:t>
            </a:r>
            <a:r>
              <a:rPr lang="en-US" i="1" dirty="0" smtClean="0"/>
              <a:t> </a:t>
            </a:r>
            <a:r>
              <a:rPr lang="en-US" dirty="0" smtClean="0"/>
              <a:t>are dominant to </a:t>
            </a:r>
            <a:r>
              <a:rPr lang="en-US" dirty="0" err="1" smtClean="0"/>
              <a:t>i</a:t>
            </a:r>
            <a:r>
              <a:rPr lang="en-US" dirty="0" smtClean="0"/>
              <a:t> but </a:t>
            </a:r>
            <a:r>
              <a:rPr lang="en-US" dirty="0" err="1" smtClean="0"/>
              <a:t>codominant</a:t>
            </a:r>
            <a:r>
              <a:rPr lang="en-US" dirty="0" smtClean="0"/>
              <a:t> to each other</a:t>
            </a:r>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26056883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79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79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Parts of the Heart</a:t>
            </a:r>
            <a:endParaRPr lang="en-US" b="1" dirty="0">
              <a:solidFill>
                <a:srgbClr val="FF0000"/>
              </a:solidFill>
            </a:endParaRPr>
          </a:p>
        </p:txBody>
      </p:sp>
      <p:sp>
        <p:nvSpPr>
          <p:cNvPr id="3" name="Content Placeholder 2"/>
          <p:cNvSpPr>
            <a:spLocks noGrp="1"/>
          </p:cNvSpPr>
          <p:nvPr>
            <p:ph idx="1"/>
          </p:nvPr>
        </p:nvSpPr>
        <p:spPr>
          <a:xfrm>
            <a:off x="457200" y="1600200"/>
            <a:ext cx="3962400" cy="4525963"/>
          </a:xfrm>
        </p:spPr>
        <p:txBody>
          <a:bodyPr>
            <a:normAutofit fontScale="85000" lnSpcReduction="20000"/>
          </a:bodyPr>
          <a:lstStyle/>
          <a:p>
            <a:r>
              <a:rPr lang="en-US" b="1" u="sng" dirty="0"/>
              <a:t>Atrium</a:t>
            </a:r>
            <a:r>
              <a:rPr lang="en-US" dirty="0" smtClean="0"/>
              <a:t>: Also known as Auricles. the smaller superior chambers of the heart where blood collects either from the body or the lungs.</a:t>
            </a:r>
            <a:endParaRPr lang="en-US" dirty="0"/>
          </a:p>
          <a:p>
            <a:pPr marL="0" indent="0">
              <a:buNone/>
            </a:pPr>
            <a:r>
              <a:rPr lang="en-US" dirty="0"/>
              <a:t> </a:t>
            </a:r>
          </a:p>
          <a:p>
            <a:r>
              <a:rPr lang="en-US" b="1" u="sng" dirty="0"/>
              <a:t>Ventricle</a:t>
            </a:r>
            <a:r>
              <a:rPr lang="en-US" dirty="0" smtClean="0"/>
              <a:t>: these are the larger chambers that collect the blood from the atriums.</a:t>
            </a:r>
            <a:endParaRPr lang="en-US" dirty="0"/>
          </a:p>
          <a:p>
            <a:pPr marL="0" indent="0">
              <a:buNone/>
            </a:pPr>
            <a:r>
              <a:rPr lang="en-US" dirty="0"/>
              <a:t> </a:t>
            </a:r>
          </a:p>
          <a:p>
            <a:endParaRPr lang="en-US" dirty="0"/>
          </a:p>
        </p:txBody>
      </p:sp>
      <p:pic>
        <p:nvPicPr>
          <p:cNvPr id="1030" name="Picture 6" descr="http://www.newhealthguide.org/images/10438744/image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362200"/>
            <a:ext cx="4520337"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324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Three alleles are possible at one single gene locus I</a:t>
            </a:r>
            <a:r>
              <a:rPr lang="en-US" baseline="30000" dirty="0" smtClean="0"/>
              <a:t>A</a:t>
            </a:r>
            <a:r>
              <a:rPr lang="en-US" dirty="0" smtClean="0"/>
              <a:t>, I</a:t>
            </a:r>
            <a:r>
              <a:rPr lang="en-US" baseline="30000" dirty="0" smtClean="0"/>
              <a:t>B</a:t>
            </a:r>
            <a:r>
              <a:rPr lang="en-US" dirty="0" smtClean="0"/>
              <a:t>, and </a:t>
            </a:r>
            <a:r>
              <a:rPr lang="en-US" i="1" dirty="0" err="1" smtClean="0"/>
              <a:t>i</a:t>
            </a:r>
            <a:r>
              <a:rPr lang="en-US" dirty="0" smtClean="0"/>
              <a:t>. </a:t>
            </a:r>
          </a:p>
          <a:p>
            <a:r>
              <a:rPr lang="en-US" dirty="0" smtClean="0"/>
              <a:t>The enzyme produced by these alleles either adds or does not add a sugar molecule to a protein found in the membrane of the red blood cells. </a:t>
            </a:r>
          </a:p>
          <a:p>
            <a:r>
              <a:rPr lang="en-US" dirty="0" smtClean="0"/>
              <a:t>I</a:t>
            </a:r>
            <a:r>
              <a:rPr lang="en-US" baseline="30000" dirty="0" smtClean="0"/>
              <a:t>A</a:t>
            </a:r>
            <a:r>
              <a:rPr lang="en-US" dirty="0" smtClean="0"/>
              <a:t> alleles add </a:t>
            </a:r>
            <a:r>
              <a:rPr lang="en-US" dirty="0" err="1" smtClean="0"/>
              <a:t>galactosamine</a:t>
            </a:r>
            <a:r>
              <a:rPr lang="en-US" dirty="0" smtClean="0"/>
              <a:t>, I</a:t>
            </a:r>
            <a:r>
              <a:rPr lang="en-US" baseline="30000" dirty="0" smtClean="0"/>
              <a:t>B</a:t>
            </a:r>
            <a:r>
              <a:rPr lang="en-US" dirty="0" smtClean="0"/>
              <a:t> adds </a:t>
            </a:r>
            <a:r>
              <a:rPr lang="en-US" dirty="0" err="1" smtClean="0"/>
              <a:t>galactose</a:t>
            </a:r>
            <a:r>
              <a:rPr lang="en-US" dirty="0" smtClean="0"/>
              <a:t>, and I does not add any sugar.  These  Protein /Sugar complex  act as an antigen . </a:t>
            </a:r>
          </a:p>
          <a:p>
            <a:endParaRPr lang="en-US" dirty="0"/>
          </a:p>
        </p:txBody>
      </p:sp>
    </p:spTree>
    <p:extLst>
      <p:ext uri="{BB962C8B-B14F-4D97-AF65-F5344CB8AC3E}">
        <p14:creationId xmlns:p14="http://schemas.microsoft.com/office/powerpoint/2010/main" val="2162002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Each has two alleles, so Blood type A could be ( I</a:t>
            </a:r>
            <a:r>
              <a:rPr lang="en-US" baseline="30000" dirty="0" smtClean="0"/>
              <a:t>A </a:t>
            </a:r>
            <a:r>
              <a:rPr lang="en-US" dirty="0" smtClean="0"/>
              <a:t> </a:t>
            </a:r>
            <a:r>
              <a:rPr lang="en-US" dirty="0" err="1" smtClean="0"/>
              <a:t>I</a:t>
            </a:r>
            <a:r>
              <a:rPr lang="en-US" baseline="30000" dirty="0" err="1" smtClean="0"/>
              <a:t>A</a:t>
            </a:r>
            <a:r>
              <a:rPr lang="en-US" dirty="0" smtClean="0"/>
              <a:t> or I</a:t>
            </a:r>
            <a:r>
              <a:rPr lang="en-US" baseline="30000" dirty="0" smtClean="0"/>
              <a:t>A </a:t>
            </a:r>
            <a:r>
              <a:rPr lang="en-US" i="1" dirty="0" err="1" smtClean="0"/>
              <a:t>i</a:t>
            </a:r>
            <a:r>
              <a:rPr lang="en-US" dirty="0" smtClean="0"/>
              <a:t>), Type B ( I</a:t>
            </a:r>
            <a:r>
              <a:rPr lang="en-US" baseline="30000" dirty="0" smtClean="0"/>
              <a:t>B</a:t>
            </a:r>
            <a:r>
              <a:rPr lang="en-US" dirty="0" smtClean="0"/>
              <a:t> </a:t>
            </a:r>
            <a:r>
              <a:rPr lang="en-US" dirty="0" err="1" smtClean="0"/>
              <a:t>I</a:t>
            </a:r>
            <a:r>
              <a:rPr lang="en-US" baseline="30000" dirty="0" err="1" smtClean="0"/>
              <a:t>B</a:t>
            </a:r>
            <a:r>
              <a:rPr lang="en-US" dirty="0" smtClean="0"/>
              <a:t> or I</a:t>
            </a:r>
            <a:r>
              <a:rPr lang="en-US" baseline="30000" dirty="0" smtClean="0"/>
              <a:t>B</a:t>
            </a:r>
            <a:r>
              <a:rPr lang="en-US" dirty="0" smtClean="0"/>
              <a:t> </a:t>
            </a:r>
            <a:r>
              <a:rPr lang="en-US" i="1" dirty="0" err="1" smtClean="0"/>
              <a:t>i</a:t>
            </a:r>
            <a:r>
              <a:rPr lang="en-US" dirty="0" smtClean="0"/>
              <a:t>), Type AB ( I</a:t>
            </a:r>
            <a:r>
              <a:rPr lang="en-US" baseline="30000" dirty="0" smtClean="0"/>
              <a:t>A</a:t>
            </a:r>
            <a:r>
              <a:rPr lang="en-US" dirty="0" smtClean="0"/>
              <a:t> I</a:t>
            </a:r>
            <a:r>
              <a:rPr lang="en-US" baseline="30000" dirty="0" smtClean="0"/>
              <a:t>B</a:t>
            </a:r>
            <a:r>
              <a:rPr lang="en-US" dirty="0" smtClean="0"/>
              <a:t>)</a:t>
            </a:r>
          </a:p>
          <a:p>
            <a:r>
              <a:rPr lang="en-US" dirty="0" smtClean="0"/>
              <a:t>Type O (</a:t>
            </a:r>
            <a:r>
              <a:rPr lang="en-US" i="1" dirty="0" err="1" smtClean="0"/>
              <a:t>i</a:t>
            </a:r>
            <a:r>
              <a:rPr lang="en-US" i="1" dirty="0" smtClean="0"/>
              <a:t> </a:t>
            </a:r>
            <a:r>
              <a:rPr lang="en-US" i="1" dirty="0" err="1" smtClean="0"/>
              <a:t>i</a:t>
            </a:r>
            <a:r>
              <a:rPr lang="en-US" dirty="0" smtClean="0"/>
              <a:t> )</a:t>
            </a:r>
          </a:p>
          <a:p>
            <a:r>
              <a:rPr lang="en-US" dirty="0" smtClean="0"/>
              <a:t>The immune system is tolerant to its own antigens but makes antibodies to those that differ. This causes agglutination or clumping of and </a:t>
            </a:r>
            <a:r>
              <a:rPr lang="en-US" dirty="0" err="1" smtClean="0"/>
              <a:t>lysis</a:t>
            </a:r>
            <a:r>
              <a:rPr lang="en-US" dirty="0" smtClean="0"/>
              <a:t> of foreign red blood cells. </a:t>
            </a:r>
          </a:p>
          <a:p>
            <a:endParaRPr lang="en-US" dirty="0"/>
          </a:p>
        </p:txBody>
      </p:sp>
    </p:spTree>
    <p:extLst>
      <p:ext uri="{BB962C8B-B14F-4D97-AF65-F5344CB8AC3E}">
        <p14:creationId xmlns:p14="http://schemas.microsoft.com/office/powerpoint/2010/main" val="1318001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smtClean="0"/>
              <a:t>If Blood type A  receives type B blood than it is recognizes as foreign and attacked causing them to clump. Same is true if B or AB types are transfused. </a:t>
            </a:r>
          </a:p>
          <a:p>
            <a:r>
              <a:rPr lang="en-US" dirty="0" smtClean="0"/>
              <a:t>If either of these Blood types is given a transfusion with type </a:t>
            </a:r>
            <a:r>
              <a:rPr lang="en-US" b="1" dirty="0" smtClean="0"/>
              <a:t>O</a:t>
            </a:r>
            <a:r>
              <a:rPr lang="en-US" dirty="0" smtClean="0"/>
              <a:t> blood than there are no antigens so the O blood will be tolerated. That is why Type O blood is known as the </a:t>
            </a:r>
            <a:r>
              <a:rPr lang="en-US" b="1" u="sng" dirty="0" smtClean="0"/>
              <a:t>Universal Donor</a:t>
            </a:r>
            <a:r>
              <a:rPr lang="en-US" dirty="0" smtClean="0"/>
              <a:t>. </a:t>
            </a:r>
          </a:p>
          <a:p>
            <a:r>
              <a:rPr lang="en-US" dirty="0" smtClean="0"/>
              <a:t>Because Blood type </a:t>
            </a:r>
            <a:r>
              <a:rPr lang="en-US" b="1" dirty="0" smtClean="0"/>
              <a:t>AB </a:t>
            </a:r>
            <a:r>
              <a:rPr lang="en-US" dirty="0" smtClean="0"/>
              <a:t>has both antigens ,neither will be foreign, so these patients may receive blood from any of the blood groups. AB then is known as the </a:t>
            </a:r>
            <a:r>
              <a:rPr lang="en-US" b="1" u="sng" dirty="0" smtClean="0"/>
              <a:t>universal recipient</a:t>
            </a:r>
            <a:r>
              <a:rPr lang="en-US" dirty="0" smtClean="0"/>
              <a:t>.  </a:t>
            </a:r>
          </a:p>
          <a:p>
            <a:endParaRPr lang="en-US" dirty="0"/>
          </a:p>
        </p:txBody>
      </p:sp>
    </p:spTree>
    <p:extLst>
      <p:ext uri="{BB962C8B-B14F-4D97-AF65-F5344CB8AC3E}">
        <p14:creationId xmlns:p14="http://schemas.microsoft.com/office/powerpoint/2010/main" val="114501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smtClean="0"/>
              <a:t>Other Antibodies are; </a:t>
            </a:r>
            <a:r>
              <a:rPr lang="en-US" dirty="0" err="1" smtClean="0"/>
              <a:t>IgM</a:t>
            </a:r>
            <a:r>
              <a:rPr lang="en-US" dirty="0" smtClean="0"/>
              <a:t>, </a:t>
            </a:r>
            <a:r>
              <a:rPr lang="en-US" dirty="0" err="1" smtClean="0"/>
              <a:t>Rh</a:t>
            </a:r>
            <a:r>
              <a:rPr lang="en-US" dirty="0" smtClean="0"/>
              <a:t>, and </a:t>
            </a:r>
            <a:r>
              <a:rPr lang="en-US" dirty="0" err="1" smtClean="0"/>
              <a:t>IgG</a:t>
            </a:r>
            <a:r>
              <a:rPr lang="en-US" dirty="0" smtClean="0"/>
              <a:t> antibodies. </a:t>
            </a:r>
          </a:p>
          <a:p>
            <a:r>
              <a:rPr lang="en-US" dirty="0" err="1" smtClean="0"/>
              <a:t>IgM</a:t>
            </a:r>
            <a:r>
              <a:rPr lang="en-US" dirty="0" smtClean="0"/>
              <a:t> work on foreign blood antigens such as carbohydrates on bacteria, even if these carbohydrates are found in our cellular makeup. But they do not act on the carbohydrates that make up the cell. </a:t>
            </a:r>
          </a:p>
          <a:p>
            <a:r>
              <a:rPr lang="en-US" dirty="0" err="1" smtClean="0"/>
              <a:t>Rh</a:t>
            </a:r>
            <a:r>
              <a:rPr lang="en-US" dirty="0" smtClean="0"/>
              <a:t> Factor or </a:t>
            </a:r>
            <a:r>
              <a:rPr lang="en-US" dirty="0" err="1" smtClean="0"/>
              <a:t>Rh</a:t>
            </a:r>
            <a:r>
              <a:rPr lang="en-US" dirty="0" smtClean="0"/>
              <a:t> antigen : The protein is either present, </a:t>
            </a:r>
            <a:r>
              <a:rPr lang="en-US" dirty="0" err="1" smtClean="0"/>
              <a:t>Rh</a:t>
            </a:r>
            <a:r>
              <a:rPr lang="en-US" dirty="0" smtClean="0"/>
              <a:t> positive or absent, </a:t>
            </a:r>
            <a:r>
              <a:rPr lang="en-US" dirty="0" err="1" smtClean="0"/>
              <a:t>Rh</a:t>
            </a:r>
            <a:r>
              <a:rPr lang="en-US" dirty="0" smtClean="0"/>
              <a:t> negative on the surface of RBC. A </a:t>
            </a:r>
            <a:r>
              <a:rPr lang="en-US" dirty="0" err="1" smtClean="0"/>
              <a:t>Rh</a:t>
            </a:r>
            <a:r>
              <a:rPr lang="en-US" dirty="0" smtClean="0"/>
              <a:t> neg.  person who receives a </a:t>
            </a:r>
            <a:r>
              <a:rPr lang="en-US" dirty="0" err="1" smtClean="0"/>
              <a:t>Rh</a:t>
            </a:r>
            <a:r>
              <a:rPr lang="en-US" dirty="0" smtClean="0"/>
              <a:t> pos.   transfusion produces antibodies to the foreign antibodies.  </a:t>
            </a:r>
          </a:p>
          <a:p>
            <a:endParaRPr lang="en-US" dirty="0"/>
          </a:p>
        </p:txBody>
      </p:sp>
    </p:spTree>
    <p:extLst>
      <p:ext uri="{BB962C8B-B14F-4D97-AF65-F5344CB8AC3E}">
        <p14:creationId xmlns:p14="http://schemas.microsoft.com/office/powerpoint/2010/main" val="773967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Parts of the Heart</a:t>
            </a:r>
            <a:endParaRPr lang="en-US" dirty="0"/>
          </a:p>
        </p:txBody>
      </p:sp>
      <p:sp>
        <p:nvSpPr>
          <p:cNvPr id="3" name="Content Placeholder 2"/>
          <p:cNvSpPr>
            <a:spLocks noGrp="1"/>
          </p:cNvSpPr>
          <p:nvPr>
            <p:ph idx="1"/>
          </p:nvPr>
        </p:nvSpPr>
        <p:spPr>
          <a:xfrm>
            <a:off x="457200" y="1600201"/>
            <a:ext cx="4495800" cy="3810000"/>
          </a:xfrm>
        </p:spPr>
        <p:txBody>
          <a:bodyPr>
            <a:normAutofit fontScale="85000" lnSpcReduction="20000"/>
          </a:bodyPr>
          <a:lstStyle/>
          <a:p>
            <a:r>
              <a:rPr lang="en-US" b="1" u="sng" dirty="0" smtClean="0"/>
              <a:t>Bicuspid Valves </a:t>
            </a:r>
            <a:r>
              <a:rPr lang="en-US" dirty="0" smtClean="0"/>
              <a:t>( Mitral bishops hat or miter) these are </a:t>
            </a:r>
            <a:r>
              <a:rPr lang="en-US" dirty="0" err="1" smtClean="0"/>
              <a:t>Atrioventricular</a:t>
            </a:r>
            <a:r>
              <a:rPr lang="en-US" dirty="0" smtClean="0"/>
              <a:t> valves that are located between the left atrium and  left ventricles.  </a:t>
            </a:r>
          </a:p>
          <a:p>
            <a:r>
              <a:rPr lang="en-US" b="1" u="sng" dirty="0" smtClean="0"/>
              <a:t>Tricuspid valves</a:t>
            </a:r>
            <a:r>
              <a:rPr lang="en-US" dirty="0" smtClean="0"/>
              <a:t>: three cusps found between the right atrium and right ventricle.</a:t>
            </a:r>
          </a:p>
          <a:p>
            <a:endParaRPr lang="en-US" dirty="0"/>
          </a:p>
        </p:txBody>
      </p:sp>
      <p:pic>
        <p:nvPicPr>
          <p:cNvPr id="3074" name="Picture 2" descr="http://www.corevalve.com/wcm/groups/mdtcom_sg/@mdt/@cardio/documents/images/corevalve-heart-works-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098611"/>
            <a:ext cx="4343400" cy="464450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upload.wikimedia.org/wikipedia/commons/b/b9/2011_Heart_Valv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4953000"/>
            <a:ext cx="2239224" cy="1787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3870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Parts of the Heart</a:t>
            </a:r>
            <a:endParaRPr lang="en-US" dirty="0"/>
          </a:p>
        </p:txBody>
      </p:sp>
      <p:sp>
        <p:nvSpPr>
          <p:cNvPr id="3" name="Content Placeholder 2"/>
          <p:cNvSpPr>
            <a:spLocks noGrp="1"/>
          </p:cNvSpPr>
          <p:nvPr>
            <p:ph idx="1"/>
          </p:nvPr>
        </p:nvSpPr>
        <p:spPr>
          <a:xfrm>
            <a:off x="457200" y="1600201"/>
            <a:ext cx="3962400" cy="4114800"/>
          </a:xfrm>
        </p:spPr>
        <p:txBody>
          <a:bodyPr>
            <a:normAutofit fontScale="92500" lnSpcReduction="20000"/>
          </a:bodyPr>
          <a:lstStyle/>
          <a:p>
            <a:r>
              <a:rPr lang="en-US" b="1" u="sng" dirty="0" smtClean="0"/>
              <a:t>Papillary muscles </a:t>
            </a:r>
            <a:r>
              <a:rPr lang="en-US" dirty="0" smtClean="0"/>
              <a:t>: cone shaped muscles of the ventricle.</a:t>
            </a:r>
          </a:p>
          <a:p>
            <a:pPr marL="0" indent="0">
              <a:buNone/>
            </a:pPr>
            <a:endParaRPr lang="en-US" dirty="0"/>
          </a:p>
          <a:p>
            <a:pPr marL="0" indent="0">
              <a:buNone/>
            </a:pPr>
            <a:endParaRPr lang="en-US" dirty="0" smtClean="0"/>
          </a:p>
          <a:p>
            <a:r>
              <a:rPr lang="en-US" b="1" u="sng" dirty="0" smtClean="0"/>
              <a:t>Chordae </a:t>
            </a:r>
            <a:r>
              <a:rPr lang="en-US" b="1" u="sng" dirty="0" err="1" smtClean="0"/>
              <a:t>Tendineae</a:t>
            </a:r>
            <a:r>
              <a:rPr lang="en-US" b="1" u="sng" dirty="0" smtClean="0"/>
              <a:t>: </a:t>
            </a:r>
            <a:r>
              <a:rPr lang="en-US" dirty="0" smtClean="0"/>
              <a:t> the strong connective tissue that are attached to the papillary muscles.</a:t>
            </a:r>
            <a:endParaRPr lang="en-US" b="1" u="sng" dirty="0" smtClean="0"/>
          </a:p>
          <a:p>
            <a:endParaRPr lang="en-US" dirty="0"/>
          </a:p>
        </p:txBody>
      </p:sp>
      <p:pic>
        <p:nvPicPr>
          <p:cNvPr id="4100" name="Picture 4" descr="https://academic.amc.edu/martino/grossanatomy/site/Medical/CASES/Thorax/Pictures/papillary%20muscl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219200"/>
            <a:ext cx="3352800" cy="268224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cal.vet.upenn.edu/projects/cardiosf/project/mitregpres/mitregpics/normalhe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761232"/>
            <a:ext cx="4235160" cy="2868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80129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Parts of the Heart</a:t>
            </a:r>
            <a:endParaRPr lang="en-US" dirty="0"/>
          </a:p>
        </p:txBody>
      </p:sp>
      <p:sp>
        <p:nvSpPr>
          <p:cNvPr id="3" name="Content Placeholder 2"/>
          <p:cNvSpPr>
            <a:spLocks noGrp="1"/>
          </p:cNvSpPr>
          <p:nvPr>
            <p:ph idx="1"/>
          </p:nvPr>
        </p:nvSpPr>
        <p:spPr>
          <a:xfrm>
            <a:off x="457200" y="1600201"/>
            <a:ext cx="4267200" cy="4419600"/>
          </a:xfrm>
        </p:spPr>
        <p:txBody>
          <a:bodyPr>
            <a:normAutofit fontScale="92500" lnSpcReduction="10000"/>
          </a:bodyPr>
          <a:lstStyle/>
          <a:p>
            <a:r>
              <a:rPr lang="en-US" b="1" u="sng" dirty="0" smtClean="0"/>
              <a:t>Pulmonary Artery</a:t>
            </a:r>
            <a:r>
              <a:rPr lang="en-US" dirty="0" smtClean="0"/>
              <a:t>: The vein that carries  deoxygenated blood from the heart to the lungs</a:t>
            </a:r>
          </a:p>
          <a:p>
            <a:pPr marL="0" indent="0">
              <a:buNone/>
            </a:pPr>
            <a:endParaRPr lang="en-US" dirty="0" smtClean="0"/>
          </a:p>
          <a:p>
            <a:r>
              <a:rPr lang="en-US" b="1" u="sng" smtClean="0"/>
              <a:t>Pulmonary Vein</a:t>
            </a:r>
            <a:r>
              <a:rPr lang="en-US" smtClean="0"/>
              <a:t>: </a:t>
            </a:r>
            <a:r>
              <a:rPr lang="en-US" dirty="0" smtClean="0"/>
              <a:t>The artery that carries oxygenated blood from the lungs to the heart.</a:t>
            </a:r>
          </a:p>
          <a:p>
            <a:endParaRPr lang="en-US" dirty="0"/>
          </a:p>
        </p:txBody>
      </p:sp>
      <p:pic>
        <p:nvPicPr>
          <p:cNvPr id="5122" name="Picture 2" descr="https://dlibby.files.wordpress.com/2013/02/anatomy-of-the-hear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9660" y="1578757"/>
            <a:ext cx="4481940" cy="2917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1072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Parts of the Heart</a:t>
            </a:r>
            <a:endParaRPr lang="en-US" b="1" dirty="0">
              <a:solidFill>
                <a:srgbClr val="FF0000"/>
              </a:solidFill>
            </a:endParaRPr>
          </a:p>
        </p:txBody>
      </p:sp>
      <p:sp>
        <p:nvSpPr>
          <p:cNvPr id="3" name="Content Placeholder 2"/>
          <p:cNvSpPr>
            <a:spLocks noGrp="1"/>
          </p:cNvSpPr>
          <p:nvPr>
            <p:ph idx="1"/>
          </p:nvPr>
        </p:nvSpPr>
        <p:spPr>
          <a:xfrm>
            <a:off x="0" y="1578757"/>
            <a:ext cx="5029200" cy="4495800"/>
          </a:xfrm>
        </p:spPr>
        <p:txBody>
          <a:bodyPr>
            <a:normAutofit fontScale="70000" lnSpcReduction="20000"/>
          </a:bodyPr>
          <a:lstStyle/>
          <a:p>
            <a:r>
              <a:rPr lang="en-US" b="1" u="sng" dirty="0"/>
              <a:t>Aorta</a:t>
            </a:r>
            <a:r>
              <a:rPr lang="en-US" dirty="0" smtClean="0"/>
              <a:t>: Largest blood vessel of the body. </a:t>
            </a:r>
          </a:p>
          <a:p>
            <a:r>
              <a:rPr lang="en-US" dirty="0" smtClean="0"/>
              <a:t>Runs very deep.</a:t>
            </a:r>
          </a:p>
          <a:p>
            <a:r>
              <a:rPr lang="en-US" dirty="0" smtClean="0"/>
              <a:t>Carries oxygenated blood to the body</a:t>
            </a:r>
            <a:endParaRPr lang="en-US" dirty="0"/>
          </a:p>
          <a:p>
            <a:r>
              <a:rPr lang="en-US" dirty="0"/>
              <a:t>	</a:t>
            </a:r>
            <a:r>
              <a:rPr lang="en-US" b="1" u="sng" dirty="0"/>
              <a:t>Ascending </a:t>
            </a:r>
            <a:r>
              <a:rPr lang="en-US" b="1" u="sng" dirty="0" smtClean="0"/>
              <a:t>Aorta</a:t>
            </a:r>
            <a:r>
              <a:rPr lang="en-US" dirty="0" smtClean="0"/>
              <a:t>: Runs to the head and brain.</a:t>
            </a:r>
            <a:endParaRPr lang="en-US" dirty="0"/>
          </a:p>
          <a:p>
            <a:r>
              <a:rPr lang="en-US" dirty="0"/>
              <a:t>	</a:t>
            </a:r>
            <a:r>
              <a:rPr lang="en-US" b="1" u="sng" dirty="0"/>
              <a:t>Descending </a:t>
            </a:r>
            <a:r>
              <a:rPr lang="en-US" b="1" u="sng" dirty="0" smtClean="0"/>
              <a:t>Aorta</a:t>
            </a:r>
            <a:r>
              <a:rPr lang="en-US" dirty="0" smtClean="0"/>
              <a:t>: Runs to the abdomen and the legs</a:t>
            </a:r>
            <a:endParaRPr lang="en-US" dirty="0"/>
          </a:p>
          <a:p>
            <a:r>
              <a:rPr lang="en-US" dirty="0"/>
              <a:t>	</a:t>
            </a:r>
            <a:r>
              <a:rPr lang="en-US" b="1" u="sng" dirty="0"/>
              <a:t>Aortic </a:t>
            </a:r>
            <a:r>
              <a:rPr lang="en-US" b="1" u="sng" dirty="0" smtClean="0"/>
              <a:t>Arch:</a:t>
            </a:r>
            <a:r>
              <a:rPr lang="en-US" dirty="0" smtClean="0"/>
              <a:t> Portion of the aorta that runs around the heart. </a:t>
            </a:r>
          </a:p>
          <a:p>
            <a:r>
              <a:rPr lang="en-US" dirty="0" smtClean="0"/>
              <a:t>The ascending and </a:t>
            </a:r>
            <a:r>
              <a:rPr lang="en-US" dirty="0" err="1" smtClean="0"/>
              <a:t>decending</a:t>
            </a:r>
            <a:r>
              <a:rPr lang="en-US" dirty="0" smtClean="0"/>
              <a:t> aortas branch off from here.</a:t>
            </a:r>
            <a:endParaRPr lang="en-US" dirty="0"/>
          </a:p>
          <a:p>
            <a:endParaRPr lang="en-US" dirty="0"/>
          </a:p>
        </p:txBody>
      </p:sp>
      <p:pic>
        <p:nvPicPr>
          <p:cNvPr id="6146" name="Picture 2" descr="http://www.phlbi.org/wp-content/uploads/heartfai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524000"/>
            <a:ext cx="3457575" cy="4467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1858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Parts of the Heart</a:t>
            </a:r>
            <a:endParaRPr lang="en-US" dirty="0"/>
          </a:p>
        </p:txBody>
      </p:sp>
      <p:sp>
        <p:nvSpPr>
          <p:cNvPr id="3" name="Content Placeholder 2"/>
          <p:cNvSpPr>
            <a:spLocks noGrp="1"/>
          </p:cNvSpPr>
          <p:nvPr>
            <p:ph idx="1"/>
          </p:nvPr>
        </p:nvSpPr>
        <p:spPr>
          <a:xfrm>
            <a:off x="457200" y="1600201"/>
            <a:ext cx="4800600" cy="4267200"/>
          </a:xfrm>
        </p:spPr>
        <p:txBody>
          <a:bodyPr>
            <a:normAutofit fontScale="77500" lnSpcReduction="20000"/>
          </a:bodyPr>
          <a:lstStyle/>
          <a:p>
            <a:r>
              <a:rPr lang="en-US" b="1" u="sng" dirty="0" smtClean="0"/>
              <a:t>Vena Cava</a:t>
            </a:r>
            <a:r>
              <a:rPr lang="en-US" dirty="0" smtClean="0"/>
              <a:t>: The largest vein of the body. </a:t>
            </a:r>
          </a:p>
          <a:p>
            <a:r>
              <a:rPr lang="en-US" dirty="0" smtClean="0"/>
              <a:t>	</a:t>
            </a:r>
            <a:r>
              <a:rPr lang="en-US" b="1" u="sng" dirty="0" smtClean="0"/>
              <a:t>Superior Vena Cava </a:t>
            </a:r>
            <a:r>
              <a:rPr lang="en-US" dirty="0" smtClean="0"/>
              <a:t>: The portion that carries blood back from the head and chest region.</a:t>
            </a:r>
          </a:p>
          <a:p>
            <a:r>
              <a:rPr lang="en-US" dirty="0" smtClean="0"/>
              <a:t> 	</a:t>
            </a:r>
            <a:r>
              <a:rPr lang="en-US" b="1" u="sng" dirty="0" smtClean="0"/>
              <a:t>Inferior Vena Cava</a:t>
            </a:r>
            <a:r>
              <a:rPr lang="en-US" dirty="0" smtClean="0"/>
              <a:t>: the portion that carries blood back from the abdomen and legs. </a:t>
            </a:r>
          </a:p>
          <a:p>
            <a:r>
              <a:rPr lang="en-US" dirty="0" smtClean="0"/>
              <a:t>These come together to form the vena cava. </a:t>
            </a:r>
          </a:p>
          <a:p>
            <a:endParaRPr lang="en-US" dirty="0"/>
          </a:p>
        </p:txBody>
      </p:sp>
      <p:pic>
        <p:nvPicPr>
          <p:cNvPr id="7170" name="Picture 2" descr="http://www.phlbi.org/wp-content/uploads/heartfai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524000"/>
            <a:ext cx="3457575" cy="4467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80724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Parts of the Heart</a:t>
            </a:r>
            <a:endParaRPr lang="en-US" dirty="0"/>
          </a:p>
        </p:txBody>
      </p:sp>
      <p:sp>
        <p:nvSpPr>
          <p:cNvPr id="3" name="Content Placeholder 2"/>
          <p:cNvSpPr>
            <a:spLocks noGrp="1"/>
          </p:cNvSpPr>
          <p:nvPr>
            <p:ph idx="1"/>
          </p:nvPr>
        </p:nvSpPr>
        <p:spPr>
          <a:xfrm>
            <a:off x="457200" y="1600200"/>
            <a:ext cx="4114800" cy="4876800"/>
          </a:xfrm>
        </p:spPr>
        <p:txBody>
          <a:bodyPr>
            <a:normAutofit fontScale="92500" lnSpcReduction="10000"/>
          </a:bodyPr>
          <a:lstStyle/>
          <a:p>
            <a:r>
              <a:rPr lang="en-US" b="1" dirty="0"/>
              <a:t>Coronary </a:t>
            </a:r>
            <a:r>
              <a:rPr lang="en-US" b="1" dirty="0" smtClean="0"/>
              <a:t>Artery</a:t>
            </a:r>
            <a:r>
              <a:rPr lang="en-US" dirty="0" smtClean="0"/>
              <a:t>: the artery that supplies the heart with oxygen. </a:t>
            </a:r>
            <a:endParaRPr lang="en-US" dirty="0"/>
          </a:p>
          <a:p>
            <a:r>
              <a:rPr lang="en-US" b="1" dirty="0"/>
              <a:t>Coronary </a:t>
            </a:r>
            <a:r>
              <a:rPr lang="en-US" b="1" dirty="0" smtClean="0"/>
              <a:t>Sinus </a:t>
            </a:r>
            <a:r>
              <a:rPr lang="en-US" dirty="0" smtClean="0"/>
              <a:t>holds the blood from the coronary veins. Then sends the blood into the right atrium.  Located on the Posterior portion of the heart.</a:t>
            </a:r>
            <a:endParaRPr lang="en-US" dirty="0"/>
          </a:p>
        </p:txBody>
      </p:sp>
      <p:pic>
        <p:nvPicPr>
          <p:cNvPr id="8194" name="Picture 2" descr="http://www.daviddarling.info/images/coronary_arteri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0918" y="1371600"/>
            <a:ext cx="3181350" cy="267652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img.tfd.com/dorland/thumbs/triangle_of-Ko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191000"/>
            <a:ext cx="3858226"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1715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Parts of the Heart</a:t>
            </a:r>
            <a:endParaRPr lang="en-US" dirty="0"/>
          </a:p>
        </p:txBody>
      </p:sp>
      <p:sp>
        <p:nvSpPr>
          <p:cNvPr id="3" name="Content Placeholder 2"/>
          <p:cNvSpPr>
            <a:spLocks noGrp="1"/>
          </p:cNvSpPr>
          <p:nvPr>
            <p:ph idx="1"/>
          </p:nvPr>
        </p:nvSpPr>
        <p:spPr>
          <a:xfrm>
            <a:off x="457200" y="1295401"/>
            <a:ext cx="3657600" cy="4876800"/>
          </a:xfrm>
        </p:spPr>
        <p:txBody>
          <a:bodyPr>
            <a:normAutofit fontScale="77500" lnSpcReduction="20000"/>
          </a:bodyPr>
          <a:lstStyle/>
          <a:p>
            <a:r>
              <a:rPr lang="en-US" b="1" u="sng" dirty="0"/>
              <a:t>Pericardium</a:t>
            </a:r>
            <a:r>
              <a:rPr lang="en-US" dirty="0"/>
              <a:t>:</a:t>
            </a:r>
          </a:p>
          <a:p>
            <a:r>
              <a:rPr lang="en-US" b="1" dirty="0" smtClean="0"/>
              <a:t>Fibrous </a:t>
            </a:r>
            <a:r>
              <a:rPr lang="en-US" b="1" dirty="0"/>
              <a:t>Pericardium</a:t>
            </a:r>
            <a:r>
              <a:rPr lang="en-US" dirty="0"/>
              <a:t>: Outer layer Prevents the heart from moving. Protects the heart</a:t>
            </a:r>
          </a:p>
          <a:p>
            <a:pPr marL="0" indent="0">
              <a:buNone/>
            </a:pPr>
            <a:r>
              <a:rPr lang="en-US" dirty="0"/>
              <a:t> </a:t>
            </a:r>
          </a:p>
          <a:p>
            <a:r>
              <a:rPr lang="en-US" b="1" dirty="0" smtClean="0"/>
              <a:t>Serous </a:t>
            </a:r>
            <a:r>
              <a:rPr lang="en-US" b="1" dirty="0"/>
              <a:t>Pericardium</a:t>
            </a:r>
            <a:r>
              <a:rPr lang="en-US" dirty="0"/>
              <a:t>: Double layer. </a:t>
            </a:r>
            <a:r>
              <a:rPr lang="en-US" u="sng" dirty="0"/>
              <a:t>Parietal</a:t>
            </a:r>
            <a:r>
              <a:rPr lang="en-US" dirty="0"/>
              <a:t> or outer layer.</a:t>
            </a:r>
          </a:p>
          <a:p>
            <a:r>
              <a:rPr lang="en-US" u="sng" dirty="0" smtClean="0"/>
              <a:t>Visceral </a:t>
            </a:r>
            <a:r>
              <a:rPr lang="en-US" u="sng" dirty="0"/>
              <a:t>/</a:t>
            </a:r>
            <a:r>
              <a:rPr lang="en-US" u="sng" dirty="0" smtClean="0"/>
              <a:t> </a:t>
            </a:r>
            <a:r>
              <a:rPr lang="en-US" u="sng" dirty="0" err="1"/>
              <a:t>Epicardium</a:t>
            </a:r>
            <a:r>
              <a:rPr lang="en-US" dirty="0" smtClean="0"/>
              <a:t>:</a:t>
            </a:r>
          </a:p>
          <a:p>
            <a:pPr marL="0" indent="0">
              <a:buNone/>
            </a:pPr>
            <a:r>
              <a:rPr lang="en-US" dirty="0"/>
              <a:t>	</a:t>
            </a:r>
          </a:p>
          <a:p>
            <a:r>
              <a:rPr lang="en-US" dirty="0" err="1" smtClean="0"/>
              <a:t>Paricardial</a:t>
            </a:r>
            <a:r>
              <a:rPr lang="en-US" dirty="0" smtClean="0"/>
              <a:t> </a:t>
            </a:r>
            <a:r>
              <a:rPr lang="en-US" dirty="0"/>
              <a:t>Fluid and </a:t>
            </a:r>
            <a:r>
              <a:rPr lang="en-US" dirty="0" err="1"/>
              <a:t>Paricardial</a:t>
            </a:r>
            <a:r>
              <a:rPr lang="en-US" dirty="0"/>
              <a:t> Cavity:</a:t>
            </a:r>
          </a:p>
          <a:p>
            <a:endParaRPr lang="en-US" dirty="0"/>
          </a:p>
        </p:txBody>
      </p:sp>
      <p:pic>
        <p:nvPicPr>
          <p:cNvPr id="1026" name="Picture 2" descr="http://4.bp.blogspot.com/-_uX4ocFEnsk/Tje28rlPerI/AAAAAAAAADo/M3wHtlDTJXE/s1600/Pericardi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371600"/>
            <a:ext cx="4651079"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1096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TotalTime>
  <Words>971</Words>
  <Application>Microsoft Office PowerPoint</Application>
  <PresentationFormat>On-screen Show (4:3)</PresentationFormat>
  <Paragraphs>112</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Cardiovascular System </vt:lpstr>
      <vt:lpstr>Parts of the Heart</vt:lpstr>
      <vt:lpstr>Parts of the Heart</vt:lpstr>
      <vt:lpstr>Parts of the Heart</vt:lpstr>
      <vt:lpstr>Parts of the Heart</vt:lpstr>
      <vt:lpstr>Parts of the Heart</vt:lpstr>
      <vt:lpstr>Parts of the Heart</vt:lpstr>
      <vt:lpstr>Parts of the Heart</vt:lpstr>
      <vt:lpstr>Parts of the Heart</vt:lpstr>
      <vt:lpstr>Parts of the Heart</vt:lpstr>
      <vt:lpstr>Blood Vessels </vt:lpstr>
      <vt:lpstr>Blood Vessels </vt:lpstr>
      <vt:lpstr>Blood Vessels</vt:lpstr>
      <vt:lpstr>Blood Vessels</vt:lpstr>
      <vt:lpstr>PowerPoint Presentation</vt:lpstr>
      <vt:lpstr>Blood Vessels</vt:lpstr>
      <vt:lpstr>Heart Beats</vt:lpstr>
      <vt:lpstr>Blood</vt:lpstr>
      <vt:lpstr>Extensions to Mendel</vt:lpstr>
      <vt:lpstr>PowerPoint Presentation</vt:lpstr>
      <vt:lpstr>PowerPoint Presentation</vt:lpstr>
      <vt:lpstr>PowerPoint Presentation</vt:lpstr>
      <vt:lpstr>PowerPoint Presentation</vt:lpstr>
    </vt:vector>
  </TitlesOfParts>
  <Company>Anoka-Hennepin ISD11</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Cardiovascular System</dc:title>
  <dc:creator>user</dc:creator>
  <cp:lastModifiedBy>user</cp:lastModifiedBy>
  <cp:revision>31</cp:revision>
  <dcterms:created xsi:type="dcterms:W3CDTF">2015-05-26T12:27:12Z</dcterms:created>
  <dcterms:modified xsi:type="dcterms:W3CDTF">2016-03-01T13:52:29Z</dcterms:modified>
</cp:coreProperties>
</file>